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0" r:id="rId4"/>
    <p:sldId id="262" r:id="rId5"/>
    <p:sldId id="265" r:id="rId6"/>
    <p:sldId id="259" r:id="rId7"/>
    <p:sldId id="261" r:id="rId8"/>
    <p:sldId id="263" r:id="rId9"/>
    <p:sldId id="264" r:id="rId10"/>
    <p:sldId id="268" r:id="rId11"/>
    <p:sldId id="269" r:id="rId12"/>
    <p:sldId id="271" r:id="rId13"/>
    <p:sldId id="270" r:id="rId14"/>
    <p:sldId id="267" r:id="rId15"/>
  </p:sldIdLst>
  <p:sldSz cx="9144000" cy="6858000" type="screen4x3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1" d="100"/>
          <a:sy n="121" d="100"/>
        </p:scale>
        <p:origin x="131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F2B0E-F0D4-4841-8122-1657FC8C1C7D}" type="datetimeFigureOut">
              <a:rPr lang="ru-RU" smtClean="0"/>
              <a:pPr/>
              <a:t>02.09.2016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EA09-27AE-4F88-B319-6A36DCCAAC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F2B0E-F0D4-4841-8122-1657FC8C1C7D}" type="datetimeFigureOut">
              <a:rPr lang="ru-RU" smtClean="0"/>
              <a:pPr/>
              <a:t>02.09.2016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EA09-27AE-4F88-B319-6A36DCCAAC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F2B0E-F0D4-4841-8122-1657FC8C1C7D}" type="datetimeFigureOut">
              <a:rPr lang="ru-RU" smtClean="0"/>
              <a:pPr/>
              <a:t>02.09.2016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EA09-27AE-4F88-B319-6A36DCCAAC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F2B0E-F0D4-4841-8122-1657FC8C1C7D}" type="datetimeFigureOut">
              <a:rPr lang="ru-RU" smtClean="0"/>
              <a:pPr/>
              <a:t>02.09.2016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EA09-27AE-4F88-B319-6A36DCCAAC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F2B0E-F0D4-4841-8122-1657FC8C1C7D}" type="datetimeFigureOut">
              <a:rPr lang="ru-RU" smtClean="0"/>
              <a:pPr/>
              <a:t>02.09.2016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EA09-27AE-4F88-B319-6A36DCCAAC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F2B0E-F0D4-4841-8122-1657FC8C1C7D}" type="datetimeFigureOut">
              <a:rPr lang="ru-RU" smtClean="0"/>
              <a:pPr/>
              <a:t>02.09.2016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EA09-27AE-4F88-B319-6A36DCCAAC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F2B0E-F0D4-4841-8122-1657FC8C1C7D}" type="datetimeFigureOut">
              <a:rPr lang="ru-RU" smtClean="0"/>
              <a:pPr/>
              <a:t>02.09.2016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EA09-27AE-4F88-B319-6A36DCCAAC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F2B0E-F0D4-4841-8122-1657FC8C1C7D}" type="datetimeFigureOut">
              <a:rPr lang="ru-RU" smtClean="0"/>
              <a:pPr/>
              <a:t>02.09.2016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EA09-27AE-4F88-B319-6A36DCCAAC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F2B0E-F0D4-4841-8122-1657FC8C1C7D}" type="datetimeFigureOut">
              <a:rPr lang="ru-RU" smtClean="0"/>
              <a:pPr/>
              <a:t>02.09.2016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1B5EA09-27AE-4F88-B319-6A36DCCAACF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F2B0E-F0D4-4841-8122-1657FC8C1C7D}" type="datetimeFigureOut">
              <a:rPr lang="ru-RU" smtClean="0"/>
              <a:pPr/>
              <a:t>02.09.2016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EA09-27AE-4F88-B319-6A36DCCAAC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5F2B0E-F0D4-4841-8122-1657FC8C1C7D}" type="datetimeFigureOut">
              <a:rPr lang="ru-RU" smtClean="0"/>
              <a:pPr/>
              <a:t>02.09.2016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5EA09-27AE-4F88-B319-6A36DCCAAC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F5F2B0E-F0D4-4841-8122-1657FC8C1C7D}" type="datetimeFigureOut">
              <a:rPr lang="ru-RU" smtClean="0"/>
              <a:pPr/>
              <a:t>02.09.2016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1B5EA09-27AE-4F88-B319-6A36DCCAACF3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5.jpeg"/><Relationship Id="rId7" Type="http://schemas.openxmlformats.org/officeDocument/2006/relationships/image" Target="../media/image17.jpeg"/><Relationship Id="rId2" Type="http://schemas.openxmlformats.org/officeDocument/2006/relationships/hyperlink" Target="http://www.odintsovo.info/img/gallery/rodninki/IMG_0053-tn2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odinews.ru/upload/iblock/bd9/img_7978.jpg" TargetMode="External"/><Relationship Id="rId5" Type="http://schemas.openxmlformats.org/officeDocument/2006/relationships/image" Target="../media/image16.jpeg"/><Relationship Id="rId4" Type="http://schemas.openxmlformats.org/officeDocument/2006/relationships/hyperlink" Target="http://ohu.ru/img/gallery/building/IMG_2365-tn2.jpg" TargetMode="External"/><Relationship Id="rId9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9672" y="908720"/>
            <a:ext cx="6172200" cy="144016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ОДИНЦОВСКИЙ РАЙОН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2828836"/>
            <a:ext cx="64624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Дата </a:t>
            </a:r>
            <a:r>
              <a:rPr lang="ru-RU" sz="2400" b="1" dirty="0" smtClean="0"/>
              <a:t>возникновения - </a:t>
            </a:r>
            <a:r>
              <a:rPr lang="ru-RU" sz="2400" dirty="0" smtClean="0"/>
              <a:t>1470 </a:t>
            </a:r>
            <a:r>
              <a:rPr lang="ru-RU" sz="2400" dirty="0"/>
              <a:t>г.</a:t>
            </a:r>
          </a:p>
          <a:p>
            <a:r>
              <a:rPr lang="ru-RU" sz="2400" b="1" dirty="0" smtClean="0"/>
              <a:t>Население – </a:t>
            </a:r>
            <a:r>
              <a:rPr lang="ru-RU" sz="2400" dirty="0" smtClean="0"/>
              <a:t>321 261 чел</a:t>
            </a:r>
            <a:r>
              <a:rPr lang="ru-RU" sz="2400" dirty="0"/>
              <a:t>.</a:t>
            </a:r>
          </a:p>
          <a:p>
            <a:r>
              <a:rPr lang="ru-RU" sz="2400" b="1" dirty="0"/>
              <a:t>Телефонный </a:t>
            </a:r>
            <a:r>
              <a:rPr lang="ru-RU" sz="2400" b="1" dirty="0" smtClean="0"/>
              <a:t>код - </a:t>
            </a:r>
            <a:r>
              <a:rPr lang="ru-RU" sz="2400" dirty="0" smtClean="0"/>
              <a:t>498</a:t>
            </a:r>
            <a:r>
              <a:rPr lang="ru-RU" sz="2400" dirty="0"/>
              <a:t>, 495</a:t>
            </a:r>
          </a:p>
          <a:p>
            <a:r>
              <a:rPr lang="ru-RU" sz="2400" b="1" dirty="0" smtClean="0"/>
              <a:t>Площадь - </a:t>
            </a:r>
            <a:r>
              <a:rPr lang="ru-RU" sz="2400" dirty="0" smtClean="0"/>
              <a:t>19,6 </a:t>
            </a:r>
            <a:r>
              <a:rPr lang="ru-RU" sz="2400" dirty="0"/>
              <a:t>км²</a:t>
            </a:r>
          </a:p>
        </p:txBody>
      </p:sp>
    </p:spTree>
    <p:extLst>
      <p:ext uri="{BB962C8B-B14F-4D97-AF65-F5344CB8AC3E}">
        <p14:creationId xmlns:p14="http://schemas.microsoft.com/office/powerpoint/2010/main" val="32302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92080" y="730051"/>
            <a:ext cx="2743200" cy="839690"/>
          </a:xfrm>
        </p:spPr>
        <p:txBody>
          <a:bodyPr/>
          <a:lstStyle/>
          <a:p>
            <a:pPr algn="ctr"/>
            <a:r>
              <a:rPr lang="ru-RU" b="1" dirty="0" smtClean="0"/>
              <a:t>История города Одинцово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148064" y="1772816"/>
            <a:ext cx="3312368" cy="457200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+mj-lt"/>
              </a:rPr>
              <a:t>550 </a:t>
            </a:r>
            <a:r>
              <a:rPr lang="ru-RU" dirty="0">
                <a:latin typeface="+mj-lt"/>
              </a:rPr>
              <a:t>лет тому назад на месте современного города Одинцово было маленькое поселение, в котором насчитывалось всего 22 домика и жили в этих домах 81 человек. Это поселение получил в подарок от князя Дмитрия Донского боярин Андрей Иванович </a:t>
            </a:r>
            <a:r>
              <a:rPr lang="ru-RU" dirty="0" err="1" smtClean="0">
                <a:latin typeface="+mj-lt"/>
              </a:rPr>
              <a:t>Домотканов</a:t>
            </a:r>
            <a:r>
              <a:rPr lang="ru-RU" dirty="0" smtClean="0">
                <a:latin typeface="+mj-lt"/>
              </a:rPr>
              <a:t>.</a:t>
            </a:r>
            <a:r>
              <a:rPr lang="ru-RU" dirty="0"/>
              <a:t> </a:t>
            </a:r>
            <a:r>
              <a:rPr lang="ru-RU" dirty="0">
                <a:latin typeface="+mj-lt"/>
              </a:rPr>
              <a:t>Он жил один </a:t>
            </a:r>
            <a:r>
              <a:rPr lang="ru-RU" dirty="0" smtClean="0">
                <a:latin typeface="+mj-lt"/>
              </a:rPr>
              <a:t>и его </a:t>
            </a:r>
            <a:r>
              <a:rPr lang="ru-RU" dirty="0">
                <a:latin typeface="+mj-lt"/>
              </a:rPr>
              <a:t>в народе прозвали «Одинец». Прозвище настолько всем понравилось, что маленькое поселение стало называться </a:t>
            </a:r>
            <a:r>
              <a:rPr lang="ru-RU" dirty="0" smtClean="0">
                <a:latin typeface="+mj-lt"/>
              </a:rPr>
              <a:t>Одинцово, а с 1470 года упоминается в различных исторических источниках.</a:t>
            </a:r>
          </a:p>
          <a:p>
            <a:r>
              <a:rPr lang="ru-RU" dirty="0" smtClean="0">
                <a:latin typeface="+mj-lt"/>
              </a:rPr>
              <a:t>После </a:t>
            </a:r>
            <a:r>
              <a:rPr lang="ru-RU" dirty="0">
                <a:latin typeface="+mj-lt"/>
              </a:rPr>
              <a:t>присоединения </a:t>
            </a:r>
            <a:r>
              <a:rPr lang="ru-RU" dirty="0" smtClean="0">
                <a:latin typeface="+mj-lt"/>
              </a:rPr>
              <a:t>в 1514 году Смоленска и </a:t>
            </a:r>
            <a:r>
              <a:rPr lang="ru-RU" dirty="0">
                <a:latin typeface="+mj-lt"/>
              </a:rPr>
              <a:t>его земель к </a:t>
            </a:r>
            <a:r>
              <a:rPr lang="ru-RU" dirty="0" smtClean="0">
                <a:latin typeface="+mj-lt"/>
              </a:rPr>
              <a:t>Московскому княжеству, </a:t>
            </a:r>
            <a:r>
              <a:rPr lang="ru-RU" dirty="0">
                <a:latin typeface="+mj-lt"/>
              </a:rPr>
              <a:t>Одинцово оказалось на пути важной государевой дороги — </a:t>
            </a:r>
            <a:r>
              <a:rPr lang="ru-RU" dirty="0" smtClean="0">
                <a:latin typeface="+mj-lt"/>
              </a:rPr>
              <a:t>Смоленского тракта. </a:t>
            </a:r>
            <a:endParaRPr lang="ru-RU" dirty="0">
              <a:latin typeface="+mj-lt"/>
            </a:endParaRPr>
          </a:p>
          <a:p>
            <a:endParaRPr lang="ru-RU" dirty="0">
              <a:latin typeface="+mj-lt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4201" y="1149895"/>
            <a:ext cx="1927225" cy="439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475656" y="5693767"/>
            <a:ext cx="2743200" cy="36004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26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400" b="1" dirty="0" smtClean="0"/>
              <a:t>Андрей Иванович </a:t>
            </a:r>
            <a:r>
              <a:rPr lang="ru-RU" sz="1400" b="1" dirty="0" err="1" smtClean="0"/>
              <a:t>Домотканов</a:t>
            </a:r>
            <a:r>
              <a:rPr lang="ru-RU" sz="1400" b="1" dirty="0" smtClean="0"/>
              <a:t> - Одинец</a:t>
            </a:r>
            <a:endParaRPr lang="ru-RU" sz="1400" b="1" dirty="0"/>
          </a:p>
        </p:txBody>
      </p:sp>
    </p:spTree>
    <p:extLst>
      <p:ext uri="{BB962C8B-B14F-4D97-AF65-F5344CB8AC3E}">
        <p14:creationId xmlns:p14="http://schemas.microsoft.com/office/powerpoint/2010/main" val="2116923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23928" y="5301208"/>
            <a:ext cx="4536504" cy="216024"/>
          </a:xfrm>
        </p:spPr>
        <p:txBody>
          <a:bodyPr/>
          <a:lstStyle/>
          <a:p>
            <a:pPr algn="ctr"/>
            <a:r>
              <a:rPr lang="ru-RU" sz="1400" b="1" dirty="0" smtClean="0"/>
              <a:t>Старая Смоленская дорога</a:t>
            </a:r>
            <a:endParaRPr lang="ru-RU" sz="1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67544" y="1196752"/>
            <a:ext cx="3024336" cy="4896544"/>
          </a:xfrm>
        </p:spPr>
        <p:txBody>
          <a:bodyPr>
            <a:noAutofit/>
          </a:bodyPr>
          <a:lstStyle/>
          <a:p>
            <a:r>
              <a:rPr lang="ru-RU" dirty="0">
                <a:latin typeface="+mj-lt"/>
              </a:rPr>
              <a:t>После присоединения в 1514 году Смоленска и его земель к Московскому княжеству, Одинцово оказалось на пути важной государевой дороги — Смоленского тракта. </a:t>
            </a:r>
            <a:r>
              <a:rPr lang="ru-RU" dirty="0" smtClean="0">
                <a:latin typeface="+mj-lt"/>
              </a:rPr>
              <a:t>В Одинцово появилась </a:t>
            </a:r>
            <a:r>
              <a:rPr lang="ru-RU" dirty="0">
                <a:latin typeface="+mj-lt"/>
              </a:rPr>
              <a:t>церковь и маленькое поселение стало большим селом. Каждое лето в </a:t>
            </a:r>
            <a:r>
              <a:rPr lang="ru-RU" dirty="0" smtClean="0">
                <a:latin typeface="+mj-lt"/>
              </a:rPr>
              <a:t>Одинцово устраивались ярмарки. </a:t>
            </a:r>
            <a:r>
              <a:rPr lang="ru-RU" dirty="0">
                <a:latin typeface="+mj-lt"/>
              </a:rPr>
              <a:t>Местные крестьяне торговали здесь изделиями своих </a:t>
            </a:r>
            <a:r>
              <a:rPr lang="ru-RU" dirty="0" smtClean="0">
                <a:latin typeface="+mj-lt"/>
              </a:rPr>
              <a:t>промыслов, из Москвы приезжали </a:t>
            </a:r>
            <a:r>
              <a:rPr lang="ru-RU" dirty="0">
                <a:latin typeface="+mj-lt"/>
              </a:rPr>
              <a:t>на ярмарку </a:t>
            </a:r>
            <a:r>
              <a:rPr lang="ru-RU" dirty="0" smtClean="0">
                <a:latin typeface="+mj-lt"/>
              </a:rPr>
              <a:t>купцы со </a:t>
            </a:r>
            <a:r>
              <a:rPr lang="ru-RU" dirty="0">
                <a:latin typeface="+mj-lt"/>
              </a:rPr>
              <a:t>своим товаром</a:t>
            </a:r>
            <a:r>
              <a:rPr lang="ru-RU" dirty="0" smtClean="0">
                <a:latin typeface="+mj-lt"/>
              </a:rPr>
              <a:t>.</a:t>
            </a:r>
          </a:p>
          <a:p>
            <a:r>
              <a:rPr lang="ru-RU" dirty="0">
                <a:latin typeface="+mj-lt"/>
              </a:rPr>
              <a:t>На рубеже </a:t>
            </a:r>
            <a:r>
              <a:rPr lang="ru-RU" dirty="0" smtClean="0">
                <a:latin typeface="+mj-lt"/>
              </a:rPr>
              <a:t>XIX-ХХ </a:t>
            </a:r>
            <a:r>
              <a:rPr lang="ru-RU" dirty="0">
                <a:latin typeface="+mj-lt"/>
              </a:rPr>
              <a:t>веков </a:t>
            </a:r>
            <a:r>
              <a:rPr lang="ru-RU" dirty="0" smtClean="0">
                <a:latin typeface="+mj-lt"/>
              </a:rPr>
              <a:t>Одинцовский район </a:t>
            </a:r>
            <a:r>
              <a:rPr lang="ru-RU" dirty="0">
                <a:latin typeface="+mj-lt"/>
              </a:rPr>
              <a:t>был популярным местом дачного отдыха. Здесь проводили летние месяцы </a:t>
            </a:r>
            <a:r>
              <a:rPr lang="ru-RU" dirty="0" smtClean="0">
                <a:latin typeface="+mj-lt"/>
              </a:rPr>
              <a:t>поэты, актеры и художники: </a:t>
            </a:r>
            <a:r>
              <a:rPr lang="ru-RU" dirty="0">
                <a:latin typeface="+mj-lt"/>
              </a:rPr>
              <a:t>В.Я. Брюсов, </a:t>
            </a:r>
            <a:r>
              <a:rPr lang="ru-RU" dirty="0" smtClean="0">
                <a:latin typeface="+mj-lt"/>
              </a:rPr>
              <a:t>И.И</a:t>
            </a:r>
            <a:r>
              <a:rPr lang="ru-RU" dirty="0">
                <a:latin typeface="+mj-lt"/>
              </a:rPr>
              <a:t>. Левитан, актеры П.Н. </a:t>
            </a:r>
            <a:r>
              <a:rPr lang="ru-RU" dirty="0" err="1">
                <a:latin typeface="+mj-lt"/>
              </a:rPr>
              <a:t>Орленев</a:t>
            </a:r>
            <a:r>
              <a:rPr lang="ru-RU" dirty="0">
                <a:latin typeface="+mj-lt"/>
              </a:rPr>
              <a:t> и О.Л. </a:t>
            </a:r>
            <a:r>
              <a:rPr lang="ru-RU" dirty="0" err="1">
                <a:latin typeface="+mj-lt"/>
              </a:rPr>
              <a:t>Книппер</a:t>
            </a:r>
            <a:r>
              <a:rPr lang="ru-RU" dirty="0">
                <a:latin typeface="+mj-lt"/>
              </a:rPr>
              <a:t>-Чехова</a:t>
            </a:r>
          </a:p>
          <a:p>
            <a:r>
              <a:rPr lang="ru-RU" dirty="0" smtClean="0">
                <a:latin typeface="+mj-lt"/>
              </a:rPr>
              <a:t>17 июля 1957 года Одинцово стал городом.</a:t>
            </a:r>
          </a:p>
          <a:p>
            <a:endParaRPr lang="ru-RU" dirty="0">
              <a:latin typeface="+mj-lt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07904" y="1484784"/>
            <a:ext cx="4896544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0719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880726"/>
            <a:ext cx="3915760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+mj-lt"/>
              </a:rPr>
              <a:t>Сегодня Одинцовский район считается одним из самых развитых в Московской </a:t>
            </a:r>
            <a:r>
              <a:rPr lang="ru-RU" sz="1400" dirty="0" smtClean="0">
                <a:latin typeface="+mj-lt"/>
              </a:rPr>
              <a:t>области. Строится много домов, школ, детских садов, медицинских учреждений, развивается транспорт. В городе есть различные промышленные предприятия, появляются новые торговые и развлекательные центры, спортивные сооружения. </a:t>
            </a:r>
            <a:r>
              <a:rPr lang="ru-RU" sz="1400" dirty="0">
                <a:latin typeface="+mj-lt"/>
              </a:rPr>
              <a:t>В </a:t>
            </a:r>
            <a:r>
              <a:rPr lang="ru-RU" sz="1400" dirty="0" smtClean="0">
                <a:latin typeface="+mj-lt"/>
              </a:rPr>
              <a:t>Одинцово расположены </a:t>
            </a:r>
            <a:r>
              <a:rPr lang="ru-RU" sz="1400" dirty="0">
                <a:latin typeface="+mj-lt"/>
              </a:rPr>
              <a:t>учебные заведения всех ступеней образования</a:t>
            </a:r>
            <a:r>
              <a:rPr lang="ru-RU" sz="1400" dirty="0" smtClean="0">
                <a:latin typeface="+mj-lt"/>
              </a:rPr>
              <a:t>, есть свой университет. В 2007 году город Одинцово отпраздновал свой 50-летний юбилей. </a:t>
            </a:r>
            <a:r>
              <a:rPr lang="ru-RU" sz="1400" dirty="0">
                <a:latin typeface="+mj-lt"/>
              </a:rPr>
              <a:t>В год 50-летия нашего города вознес к небу золоченые купола Храм Георгия </a:t>
            </a:r>
            <a:r>
              <a:rPr lang="ru-RU" sz="1400" dirty="0" smtClean="0">
                <a:latin typeface="+mj-lt"/>
              </a:rPr>
              <a:t>Победоносца.</a:t>
            </a:r>
            <a:endParaRPr lang="ru-RU" sz="1400" dirty="0">
              <a:latin typeface="+mj-lt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979712" y="1052736"/>
            <a:ext cx="4464496" cy="465993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600" b="1" dirty="0" smtClean="0"/>
              <a:t>Современный город</a:t>
            </a:r>
            <a:endParaRPr lang="ru-RU" sz="2600" b="1" dirty="0"/>
          </a:p>
        </p:txBody>
      </p:sp>
      <p:pic>
        <p:nvPicPr>
          <p:cNvPr id="5" name="Рисунок 4" descr="http://nesiditsa.ru/wp-content/uploads/2012/11/Sobor-Georgiya-Pobedonostsa-640x42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880725"/>
            <a:ext cx="3960440" cy="27004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27981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764704"/>
            <a:ext cx="8280920" cy="936104"/>
          </a:xfrm>
        </p:spPr>
        <p:txBody>
          <a:bodyPr/>
          <a:lstStyle/>
          <a:p>
            <a:r>
              <a:rPr lang="ru-RU" dirty="0"/>
              <a:t>Как добраться до города Одинцово из Москвы?</a:t>
            </a:r>
            <a:br>
              <a:rPr lang="ru-RU" dirty="0"/>
            </a:br>
            <a:r>
              <a:rPr lang="ru-RU" dirty="0"/>
              <a:t>Город Одинцово находится в 7 км к западу от </a:t>
            </a:r>
            <a:r>
              <a:rPr lang="ru-RU" dirty="0" smtClean="0"/>
              <a:t>МКАД</a:t>
            </a:r>
            <a:endParaRPr lang="ru-RU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443032" y="0"/>
            <a:ext cx="1700968" cy="272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6732240" y="2492896"/>
            <a:ext cx="2743200" cy="36004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26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400" b="1" dirty="0" smtClean="0"/>
              <a:t>        Герб города Одинцово</a:t>
            </a:r>
            <a:endParaRPr lang="ru-RU" sz="1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1700808"/>
            <a:ext cx="727280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dirty="0" smtClean="0"/>
              <a:t>На</a:t>
            </a:r>
            <a:r>
              <a:rPr lang="ru-RU" dirty="0"/>
              <a:t> автомобиле из </a:t>
            </a:r>
            <a:r>
              <a:rPr lang="ru-RU" dirty="0" smtClean="0"/>
              <a:t>центра</a:t>
            </a:r>
          </a:p>
          <a:p>
            <a:pPr marL="342900" indent="-342900">
              <a:buAutoNum type="arabicPeriod"/>
            </a:pPr>
            <a:r>
              <a:rPr lang="ru-RU" dirty="0"/>
              <a:t>На автобусе от метро Парк Победы</a:t>
            </a:r>
            <a:r>
              <a:rPr lang="ru-RU" b="1" dirty="0"/>
              <a:t> </a:t>
            </a:r>
            <a:r>
              <a:rPr lang="ru-RU" dirty="0"/>
              <a:t>(Поклонная гора</a:t>
            </a:r>
            <a:r>
              <a:rPr lang="ru-RU" dirty="0" smtClean="0"/>
              <a:t>) №339</a:t>
            </a:r>
          </a:p>
          <a:p>
            <a:pPr marL="342900" indent="-342900">
              <a:buFontTx/>
              <a:buAutoNum type="arabicPeriod"/>
            </a:pPr>
            <a:r>
              <a:rPr lang="ru-RU" dirty="0"/>
              <a:t>На Вот несколько мест в городе, которые легко найти:</a:t>
            </a:r>
          </a:p>
          <a:p>
            <a:pPr marL="342900" indent="-342900">
              <a:buAutoNum type="arabicPeriod"/>
            </a:pPr>
            <a:r>
              <a:rPr lang="ru-RU" dirty="0" smtClean="0"/>
              <a:t>автобусе </a:t>
            </a:r>
            <a:r>
              <a:rPr lang="ru-RU" dirty="0"/>
              <a:t>от метро </a:t>
            </a:r>
            <a:r>
              <a:rPr lang="ru-RU" dirty="0" smtClean="0"/>
              <a:t>Юго-Западная №461</a:t>
            </a:r>
          </a:p>
          <a:p>
            <a:pPr marL="342900" indent="-342900">
              <a:buAutoNum type="arabicPeriod"/>
            </a:pPr>
            <a:r>
              <a:rPr lang="ru-RU" dirty="0"/>
              <a:t>На электричке Белорусского </a:t>
            </a:r>
            <a:r>
              <a:rPr lang="ru-RU" dirty="0" smtClean="0"/>
              <a:t>направления (любая кроме Усово)</a:t>
            </a:r>
          </a:p>
          <a:p>
            <a:pPr marL="342900" indent="-342900">
              <a:buAutoNum type="arabicPeriod"/>
            </a:pPr>
            <a:r>
              <a:rPr lang="ru-RU" dirty="0"/>
              <a:t>На автобусе от метро «Молодежная</a:t>
            </a:r>
            <a:r>
              <a:rPr lang="ru-RU" dirty="0" smtClean="0"/>
              <a:t>» № 418</a:t>
            </a:r>
            <a:endParaRPr lang="ru-RU" dirty="0"/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158525" y="3341634"/>
            <a:ext cx="8280920" cy="591422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26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Вот несколько мест в городе, которые легко найти: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79512" y="3933056"/>
            <a:ext cx="727280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dirty="0" smtClean="0"/>
              <a:t>Выставочный </a:t>
            </a:r>
            <a:r>
              <a:rPr lang="ru-RU" dirty="0"/>
              <a:t>центр «</a:t>
            </a:r>
            <a:r>
              <a:rPr lang="ru-RU" dirty="0" smtClean="0"/>
              <a:t>Одинцово-ЭКСПО»</a:t>
            </a:r>
          </a:p>
          <a:p>
            <a:pPr marL="342900" indent="-342900">
              <a:buAutoNum type="arabicPeriod"/>
            </a:pPr>
            <a:r>
              <a:rPr lang="ru-RU" dirty="0"/>
              <a:t>Ресторан «Макдоналдс</a:t>
            </a:r>
            <a:r>
              <a:rPr lang="ru-RU" dirty="0" smtClean="0"/>
              <a:t>»</a:t>
            </a:r>
          </a:p>
          <a:p>
            <a:pPr marL="342900" indent="-342900">
              <a:buAutoNum type="arabicPeriod"/>
            </a:pPr>
            <a:r>
              <a:rPr lang="ru-RU" dirty="0"/>
              <a:t>Торговый центр «Курс</a:t>
            </a:r>
            <a:r>
              <a:rPr lang="ru-RU" dirty="0" smtClean="0"/>
              <a:t>»</a:t>
            </a:r>
          </a:p>
          <a:p>
            <a:pPr marL="342900" indent="-342900">
              <a:buAutoNum type="arabicPeriod"/>
            </a:pPr>
            <a:r>
              <a:rPr lang="ru-RU" dirty="0"/>
              <a:t>Торговый центр «ОПАРК</a:t>
            </a:r>
            <a:r>
              <a:rPr lang="ru-RU" dirty="0" smtClean="0"/>
              <a:t>»</a:t>
            </a:r>
          </a:p>
          <a:p>
            <a:pPr marL="342900" indent="-342900">
              <a:buAutoNum type="arabicPeriod"/>
            </a:pPr>
            <a:r>
              <a:rPr lang="ru-RU" dirty="0" smtClean="0"/>
              <a:t>Торговый центр «Атлас»</a:t>
            </a:r>
          </a:p>
          <a:p>
            <a:pPr marL="342900" indent="-342900">
              <a:buAutoNum type="arabicPeriod"/>
            </a:pPr>
            <a:r>
              <a:rPr lang="ru-RU" dirty="0" smtClean="0"/>
              <a:t>ГДО (Гарнизонный Дом Офицеров)</a:t>
            </a:r>
          </a:p>
          <a:p>
            <a:pPr marL="342900" indent="-342900">
              <a:buAutoNum type="arabicPeriod"/>
            </a:pPr>
            <a:r>
              <a:rPr lang="ru-RU" dirty="0"/>
              <a:t>«Одинцовское подворье»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844234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07504" y="1700808"/>
            <a:ext cx="4030216" cy="3888432"/>
          </a:xfrm>
        </p:spPr>
        <p:txBody>
          <a:bodyPr>
            <a:normAutofit/>
          </a:bodyPr>
          <a:lstStyle/>
          <a:p>
            <a:r>
              <a:rPr lang="ru-RU" sz="1600" dirty="0" smtClean="0">
                <a:latin typeface="+mj-lt"/>
              </a:rPr>
              <a:t>Парк </a:t>
            </a:r>
            <a:r>
              <a:rPr lang="ru-RU" sz="1600" dirty="0">
                <a:latin typeface="+mj-lt"/>
              </a:rPr>
              <a:t>спорта и отдыха имени Ларисы </a:t>
            </a:r>
            <a:r>
              <a:rPr lang="ru-RU" sz="1600" dirty="0" err="1">
                <a:latin typeface="+mj-lt"/>
              </a:rPr>
              <a:t>Лазутиной</a:t>
            </a:r>
            <a:r>
              <a:rPr lang="ru-RU" sz="1600" dirty="0">
                <a:latin typeface="+mj-lt"/>
              </a:rPr>
              <a:t> </a:t>
            </a:r>
            <a:r>
              <a:rPr lang="ru-RU" sz="1600" dirty="0" smtClean="0">
                <a:latin typeface="+mj-lt"/>
              </a:rPr>
              <a:t>- </a:t>
            </a:r>
            <a:r>
              <a:rPr lang="ru-RU" sz="1600" dirty="0" err="1" smtClean="0">
                <a:latin typeface="+mj-lt"/>
              </a:rPr>
              <a:t>лыжероллерная</a:t>
            </a:r>
            <a:r>
              <a:rPr lang="ru-RU" sz="1600" dirty="0" smtClean="0">
                <a:latin typeface="+mj-lt"/>
              </a:rPr>
              <a:t> </a:t>
            </a:r>
            <a:r>
              <a:rPr lang="ru-RU" sz="1600" dirty="0">
                <a:latin typeface="+mj-lt"/>
              </a:rPr>
              <a:t>трасса. Трасса расположена в лесу, на 3 километре Красногорского шоссе. Протяженность трассы более 6 километров. На трассе много крутых спусков и подъемов. Излюбленное место лыжников, лыжероллеров и велосипедистов. Прекрасное место для пеших прогулок. </a:t>
            </a:r>
          </a:p>
          <a:p>
            <a:r>
              <a:rPr lang="ru-RU" sz="1600" dirty="0">
                <a:latin typeface="+mj-lt"/>
              </a:rPr>
              <a:t>GPS координаты стартовой поляны: </a:t>
            </a:r>
            <a:endParaRPr lang="ru-RU" sz="1600" dirty="0" smtClean="0">
              <a:latin typeface="+mj-lt"/>
            </a:endParaRPr>
          </a:p>
          <a:p>
            <a:r>
              <a:rPr lang="ru-RU" sz="1600" dirty="0" smtClean="0">
                <a:latin typeface="+mj-lt"/>
              </a:rPr>
              <a:t>Широта 55°41'26.60  </a:t>
            </a:r>
            <a:r>
              <a:rPr lang="ru-RU" sz="1600" dirty="0">
                <a:latin typeface="+mj-lt"/>
              </a:rPr>
              <a:t>Долгота </a:t>
            </a:r>
            <a:r>
              <a:rPr lang="ru-RU" sz="1600" dirty="0" smtClean="0">
                <a:latin typeface="+mj-lt"/>
              </a:rPr>
              <a:t>37°15'1.43</a:t>
            </a:r>
            <a:endParaRPr lang="ru-RU" sz="1600" dirty="0">
              <a:latin typeface="+mj-lt"/>
            </a:endParaRPr>
          </a:p>
          <a:p>
            <a:endParaRPr lang="ru-RU" sz="1600" dirty="0">
              <a:latin typeface="+mj-lt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51520" y="514352"/>
            <a:ext cx="8424936" cy="1162050"/>
          </a:xfrm>
        </p:spPr>
        <p:txBody>
          <a:bodyPr/>
          <a:lstStyle/>
          <a:p>
            <a:r>
              <a:rPr lang="ru-RU" sz="3000" dirty="0"/>
              <a:t>Спортивный парк отдыха имени Ларисы </a:t>
            </a:r>
            <a:r>
              <a:rPr lang="ru-RU" sz="3000" dirty="0" err="1"/>
              <a:t>Лазутиной</a:t>
            </a:r>
            <a:r>
              <a:rPr lang="ru-RU" sz="3000" dirty="0"/>
              <a:t/>
            </a:r>
            <a:br>
              <a:rPr lang="ru-RU" sz="3000" dirty="0"/>
            </a:br>
            <a:endParaRPr lang="ru-RU" sz="3000" dirty="0"/>
          </a:p>
        </p:txBody>
      </p:sp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1412776"/>
            <a:ext cx="2438400" cy="3251200"/>
          </a:xfrm>
          <a:prstGeom prst="rect">
            <a:avLst/>
          </a:prstGeom>
        </p:spPr>
      </p:pic>
      <p:pic>
        <p:nvPicPr>
          <p:cNvPr id="9" name="Рисунок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1412776"/>
            <a:ext cx="2438400" cy="3251200"/>
          </a:xfrm>
          <a:prstGeom prst="rect">
            <a:avLst/>
          </a:prstGeom>
        </p:spPr>
      </p:pic>
      <p:pic>
        <p:nvPicPr>
          <p:cNvPr id="10" name="Рисунок 9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81128"/>
            <a:ext cx="9144000" cy="2276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73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908721"/>
            <a:ext cx="6336704" cy="648072"/>
          </a:xfrm>
        </p:spPr>
        <p:txBody>
          <a:bodyPr/>
          <a:lstStyle/>
          <a:p>
            <a:r>
              <a:rPr lang="ru-RU" b="1" dirty="0"/>
              <a:t>Образовательные учреждения </a:t>
            </a:r>
            <a:r>
              <a:rPr lang="ru-RU" b="1" dirty="0" smtClean="0"/>
              <a:t>г.Одинцово</a:t>
            </a:r>
            <a:endParaRPr lang="ru-RU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9467" y="332656"/>
            <a:ext cx="2054533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3320" y="3789040"/>
            <a:ext cx="6120680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23528" y="1844824"/>
            <a:ext cx="892899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Детских садов – 30 из них 6 центров развития ребенка, Комбинированный вид, компенсирующий вид и т.д.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Школ – 27, из них Воскресная </a:t>
            </a:r>
            <a:r>
              <a:rPr lang="ru-RU" dirty="0"/>
              <a:t>школа при храме </a:t>
            </a:r>
            <a:r>
              <a:rPr lang="ru-RU" dirty="0" err="1"/>
              <a:t>Гребневской</a:t>
            </a:r>
            <a:r>
              <a:rPr lang="ru-RU" dirty="0"/>
              <a:t> иконы </a:t>
            </a:r>
            <a:r>
              <a:rPr lang="ru-RU" dirty="0" err="1"/>
              <a:t>Божей</a:t>
            </a:r>
            <a:r>
              <a:rPr lang="ru-RU" dirty="0"/>
              <a:t> </a:t>
            </a:r>
            <a:r>
              <a:rPr lang="ru-RU" dirty="0" smtClean="0"/>
              <a:t>матери,  2 Музыкальные школы, Школа искусств, ГПТУ </a:t>
            </a:r>
            <a:r>
              <a:rPr lang="ru-RU" dirty="0"/>
              <a:t>№ </a:t>
            </a:r>
            <a:r>
              <a:rPr lang="ru-RU" dirty="0" smtClean="0"/>
              <a:t>18, Центр </a:t>
            </a:r>
            <a:r>
              <a:rPr lang="ru-RU" dirty="0"/>
              <a:t>эстетического воспитания </a:t>
            </a:r>
            <a:r>
              <a:rPr lang="ru-RU" dirty="0" smtClean="0"/>
              <a:t>и другие.</a:t>
            </a:r>
            <a:endParaRPr lang="ru-RU" dirty="0"/>
          </a:p>
          <a:p>
            <a:pPr marL="342900" indent="-342900">
              <a:buFont typeface="+mj-lt"/>
              <a:buAutoNum type="arabicPeriod"/>
            </a:pPr>
            <a:r>
              <a:rPr lang="ru-RU" dirty="0" smtClean="0"/>
              <a:t>Вузов – 4 из них в </a:t>
            </a:r>
            <a:r>
              <a:rPr lang="ru-RU" dirty="0"/>
              <a:t>2016 году был открыт Одинцовский филиал </a:t>
            </a:r>
            <a:r>
              <a:rPr lang="ru-RU" b="1" dirty="0" smtClean="0"/>
              <a:t>МГИМО</a:t>
            </a:r>
            <a:endParaRPr lang="ru-RU" b="1" dirty="0"/>
          </a:p>
          <a:p>
            <a:pPr marL="342900" indent="-342900">
              <a:buFont typeface="+mj-lt"/>
              <a:buAutoNum type="arabicPeriod"/>
            </a:pP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5" t="7424" r="8134" b="11414"/>
          <a:stretch/>
        </p:blipFill>
        <p:spPr>
          <a:xfrm>
            <a:off x="648523" y="3573016"/>
            <a:ext cx="2374797" cy="178367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057372"/>
            <a:ext cx="2169577" cy="1800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943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9992" y="3284984"/>
            <a:ext cx="4318177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836712"/>
            <a:ext cx="5172070" cy="3448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6012160" y="1370670"/>
            <a:ext cx="2520280" cy="906202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600" b="1" dirty="0" smtClean="0"/>
              <a:t>Виды города Одинцово</a:t>
            </a:r>
            <a:endParaRPr lang="ru-RU" sz="2600" b="1" dirty="0"/>
          </a:p>
        </p:txBody>
      </p:sp>
    </p:spTree>
    <p:extLst>
      <p:ext uri="{BB962C8B-B14F-4D97-AF65-F5344CB8AC3E}">
        <p14:creationId xmlns:p14="http://schemas.microsoft.com/office/powerpoint/2010/main" val="18032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://www.odintsovo.info/img/gallery/rodninki/IMG_0053-tn2.jpg">
            <a:hlinkClick r:id="rId2" tgtFrame="_blank"/>
          </p:cNvPr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18989"/>
            <a:ext cx="5495123" cy="337410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http://ohu.ru/img/gallery/building/IMG_2365-tn2.jpg">
            <a:hlinkClick r:id="rId4" tgtFrame="_blank"/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182" y="3717032"/>
            <a:ext cx="4700463" cy="314096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://www.odinews.ru/upload/iblock/bd9/img_7978.jpg">
            <a:hlinkClick r:id="rId6" tgtFrame="_blank"/>
          </p:cNvPr>
          <p:cNvPicPr/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149080"/>
            <a:ext cx="4475182" cy="27250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295" y="647024"/>
            <a:ext cx="4345290" cy="3231810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211960" y="3197396"/>
            <a:ext cx="850484" cy="136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2195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827584" y="476672"/>
            <a:ext cx="6726329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600" b="1" u="sng" dirty="0" smtClean="0">
                <a:solidFill>
                  <a:schemeClr val="tx2"/>
                </a:solidFill>
              </a:rPr>
              <a:t>Сеть учреждений здравоохранения </a:t>
            </a:r>
          </a:p>
          <a:p>
            <a:pPr algn="ctr"/>
            <a:r>
              <a:rPr lang="ru-RU" sz="2600" b="1" u="sng" dirty="0" smtClean="0">
                <a:solidFill>
                  <a:schemeClr val="tx2"/>
                </a:solidFill>
              </a:rPr>
              <a:t>Одинцовского муниципального района</a:t>
            </a:r>
            <a:endParaRPr lang="ru-RU" sz="2600" b="1" u="sng" dirty="0">
              <a:solidFill>
                <a:schemeClr val="tx2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105" y="1369224"/>
            <a:ext cx="903649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/>
              <a:t>ГАУЗ МО «Одинцовский кожно-венерологический диспансер</a:t>
            </a:r>
            <a:r>
              <a:rPr lang="ru-RU" u="sng" dirty="0" smtClean="0"/>
              <a:t>»</a:t>
            </a:r>
          </a:p>
          <a:p>
            <a:r>
              <a:rPr lang="ru-RU" sz="1600" i="1" dirty="0" smtClean="0"/>
              <a:t>Круглосуточный стационар -35 коек, амбулаторно-поликлиническая сеть – 160 </a:t>
            </a:r>
            <a:r>
              <a:rPr lang="ru-RU" sz="1600" i="1" dirty="0" err="1" smtClean="0"/>
              <a:t>пос.в</a:t>
            </a:r>
            <a:r>
              <a:rPr lang="ru-RU" sz="1600" i="1" dirty="0" smtClean="0"/>
              <a:t> смену</a:t>
            </a:r>
            <a:endParaRPr lang="ru-RU" sz="1600" i="1" dirty="0"/>
          </a:p>
          <a:p>
            <a:r>
              <a:rPr lang="ru-RU" u="sng" dirty="0" smtClean="0"/>
              <a:t>ГАУЗ </a:t>
            </a:r>
            <a:r>
              <a:rPr lang="ru-RU" u="sng" dirty="0"/>
              <a:t>МО «Одинцовский наркологический диспансер</a:t>
            </a:r>
            <a:r>
              <a:rPr lang="ru-RU" u="sng" dirty="0" smtClean="0"/>
              <a:t>»</a:t>
            </a:r>
          </a:p>
          <a:p>
            <a:pPr lvl="0"/>
            <a:r>
              <a:rPr lang="ru-RU" sz="1600" i="1" dirty="0">
                <a:solidFill>
                  <a:prstClr val="black"/>
                </a:solidFill>
              </a:rPr>
              <a:t>Круглосуточный </a:t>
            </a:r>
            <a:r>
              <a:rPr lang="ru-RU" sz="1600" i="1" dirty="0" smtClean="0">
                <a:solidFill>
                  <a:prstClr val="black"/>
                </a:solidFill>
              </a:rPr>
              <a:t>и дневной </a:t>
            </a:r>
            <a:r>
              <a:rPr lang="ru-RU" sz="1600" i="1" dirty="0" err="1" smtClean="0">
                <a:solidFill>
                  <a:prstClr val="black"/>
                </a:solidFill>
              </a:rPr>
              <a:t>ст</a:t>
            </a:r>
            <a:r>
              <a:rPr lang="ru-RU" sz="1600" i="1" dirty="0" smtClean="0">
                <a:solidFill>
                  <a:prstClr val="black"/>
                </a:solidFill>
              </a:rPr>
              <a:t>-р -35 коек, </a:t>
            </a:r>
            <a:r>
              <a:rPr lang="ru-RU" sz="1600" i="1" dirty="0">
                <a:solidFill>
                  <a:prstClr val="black"/>
                </a:solidFill>
              </a:rPr>
              <a:t>амбулаторно-поликлиническая сеть – </a:t>
            </a:r>
            <a:r>
              <a:rPr lang="ru-RU" sz="1600" i="1" dirty="0" smtClean="0">
                <a:solidFill>
                  <a:prstClr val="black"/>
                </a:solidFill>
              </a:rPr>
              <a:t>50 </a:t>
            </a:r>
            <a:r>
              <a:rPr lang="ru-RU" sz="1600" i="1" dirty="0" err="1">
                <a:solidFill>
                  <a:prstClr val="black"/>
                </a:solidFill>
              </a:rPr>
              <a:t>пос.в</a:t>
            </a:r>
            <a:r>
              <a:rPr lang="ru-RU" sz="1600" i="1" dirty="0">
                <a:solidFill>
                  <a:prstClr val="black"/>
                </a:solidFill>
              </a:rPr>
              <a:t> смену</a:t>
            </a:r>
          </a:p>
          <a:p>
            <a:r>
              <a:rPr lang="ru-RU" u="sng" dirty="0" smtClean="0"/>
              <a:t>ГБУЗ </a:t>
            </a:r>
            <a:r>
              <a:rPr lang="ru-RU" u="sng" dirty="0"/>
              <a:t>МО «Голицынская поликлиника</a:t>
            </a:r>
            <a:r>
              <a:rPr lang="ru-RU" u="sng" dirty="0" smtClean="0"/>
              <a:t>»</a:t>
            </a:r>
          </a:p>
          <a:p>
            <a:r>
              <a:rPr lang="ru-RU" sz="1600" i="1" dirty="0">
                <a:solidFill>
                  <a:prstClr val="black"/>
                </a:solidFill>
              </a:rPr>
              <a:t>Поликлиника – </a:t>
            </a:r>
            <a:r>
              <a:rPr lang="ru-RU" sz="1600" i="1" dirty="0" smtClean="0">
                <a:solidFill>
                  <a:prstClr val="black"/>
                </a:solidFill>
              </a:rPr>
              <a:t>575 </a:t>
            </a:r>
            <a:r>
              <a:rPr lang="ru-RU" sz="1600" i="1" dirty="0">
                <a:solidFill>
                  <a:prstClr val="black"/>
                </a:solidFill>
              </a:rPr>
              <a:t>посещений в смену</a:t>
            </a:r>
          </a:p>
          <a:p>
            <a:r>
              <a:rPr lang="ru-RU" u="sng" dirty="0"/>
              <a:t>ГБУЗ МО «Ершовская амбулатория</a:t>
            </a:r>
            <a:r>
              <a:rPr lang="ru-RU" u="sng" dirty="0" smtClean="0"/>
              <a:t>»</a:t>
            </a:r>
          </a:p>
          <a:p>
            <a:pPr lvl="0"/>
            <a:r>
              <a:rPr lang="ru-RU" sz="1600" i="1" dirty="0" smtClean="0">
                <a:solidFill>
                  <a:prstClr val="black"/>
                </a:solidFill>
              </a:rPr>
              <a:t>Дневной </a:t>
            </a:r>
            <a:r>
              <a:rPr lang="ru-RU" sz="1600" i="1" dirty="0">
                <a:solidFill>
                  <a:prstClr val="black"/>
                </a:solidFill>
              </a:rPr>
              <a:t>стационар -624 койки, амбулаторно-поликлиническая сеть – </a:t>
            </a:r>
            <a:r>
              <a:rPr lang="ru-RU" sz="1600" i="1" dirty="0" smtClean="0">
                <a:solidFill>
                  <a:prstClr val="black"/>
                </a:solidFill>
              </a:rPr>
              <a:t>280 </a:t>
            </a:r>
            <a:r>
              <a:rPr lang="ru-RU" sz="1600" i="1" dirty="0" err="1">
                <a:solidFill>
                  <a:prstClr val="black"/>
                </a:solidFill>
              </a:rPr>
              <a:t>пос.в</a:t>
            </a:r>
            <a:r>
              <a:rPr lang="ru-RU" sz="1600" i="1" dirty="0">
                <a:solidFill>
                  <a:prstClr val="black"/>
                </a:solidFill>
              </a:rPr>
              <a:t> смену</a:t>
            </a:r>
          </a:p>
          <a:p>
            <a:r>
              <a:rPr lang="ru-RU" u="sng" dirty="0" smtClean="0"/>
              <a:t>ГБУЗ </a:t>
            </a:r>
            <a:r>
              <a:rPr lang="ru-RU" u="sng" dirty="0"/>
              <a:t>МО «Одинцовская городская поликлиника № 3</a:t>
            </a:r>
            <a:r>
              <a:rPr lang="ru-RU" u="sng" dirty="0" smtClean="0"/>
              <a:t>»</a:t>
            </a:r>
          </a:p>
          <a:p>
            <a:r>
              <a:rPr lang="ru-RU" i="1" dirty="0">
                <a:solidFill>
                  <a:prstClr val="black"/>
                </a:solidFill>
              </a:rPr>
              <a:t>Поликлиника – </a:t>
            </a:r>
            <a:r>
              <a:rPr lang="ru-RU" i="1" dirty="0" smtClean="0">
                <a:solidFill>
                  <a:prstClr val="black"/>
                </a:solidFill>
              </a:rPr>
              <a:t>323 </a:t>
            </a:r>
            <a:r>
              <a:rPr lang="ru-RU" i="1" dirty="0">
                <a:solidFill>
                  <a:prstClr val="black"/>
                </a:solidFill>
              </a:rPr>
              <a:t>посещений в смену</a:t>
            </a:r>
          </a:p>
          <a:p>
            <a:r>
              <a:rPr lang="ru-RU" u="sng" dirty="0" smtClean="0"/>
              <a:t>ГБУЗ </a:t>
            </a:r>
            <a:r>
              <a:rPr lang="ru-RU" u="sng" dirty="0"/>
              <a:t>МО «Одинцовская районная больница №2</a:t>
            </a:r>
            <a:r>
              <a:rPr lang="ru-RU" u="sng" dirty="0" smtClean="0"/>
              <a:t>»</a:t>
            </a:r>
          </a:p>
          <a:p>
            <a:pPr lvl="0"/>
            <a:r>
              <a:rPr lang="ru-RU" sz="1600" i="1" dirty="0">
                <a:solidFill>
                  <a:prstClr val="black"/>
                </a:solidFill>
              </a:rPr>
              <a:t>Круглосуточный стационар </a:t>
            </a:r>
            <a:r>
              <a:rPr lang="ru-RU" sz="1600" i="1" dirty="0" smtClean="0">
                <a:solidFill>
                  <a:prstClr val="black"/>
                </a:solidFill>
              </a:rPr>
              <a:t>-165 коек, </a:t>
            </a:r>
            <a:r>
              <a:rPr lang="ru-RU" sz="1600" i="1" dirty="0">
                <a:solidFill>
                  <a:prstClr val="black"/>
                </a:solidFill>
              </a:rPr>
              <a:t>амбулаторно-поликлиническая сеть – </a:t>
            </a:r>
            <a:r>
              <a:rPr lang="ru-RU" sz="1600" i="1" dirty="0" smtClean="0">
                <a:solidFill>
                  <a:prstClr val="black"/>
                </a:solidFill>
              </a:rPr>
              <a:t>680 </a:t>
            </a:r>
            <a:r>
              <a:rPr lang="ru-RU" sz="1600" i="1" dirty="0" err="1">
                <a:solidFill>
                  <a:prstClr val="black"/>
                </a:solidFill>
              </a:rPr>
              <a:t>пос.в</a:t>
            </a:r>
            <a:r>
              <a:rPr lang="ru-RU" sz="1600" i="1" dirty="0">
                <a:solidFill>
                  <a:prstClr val="black"/>
                </a:solidFill>
              </a:rPr>
              <a:t> смену</a:t>
            </a:r>
          </a:p>
          <a:p>
            <a:r>
              <a:rPr lang="ru-RU" u="sng" dirty="0" smtClean="0"/>
              <a:t>ГБУЗ </a:t>
            </a:r>
            <a:r>
              <a:rPr lang="ru-RU" u="sng" dirty="0"/>
              <a:t>МО «Одинцовская районная больница №3</a:t>
            </a:r>
            <a:r>
              <a:rPr lang="ru-RU" u="sng" dirty="0" smtClean="0"/>
              <a:t>»</a:t>
            </a:r>
          </a:p>
          <a:p>
            <a:pPr lvl="0"/>
            <a:r>
              <a:rPr lang="ru-RU" sz="1600" i="1" dirty="0">
                <a:solidFill>
                  <a:prstClr val="black"/>
                </a:solidFill>
              </a:rPr>
              <a:t>Круглосуточный стационар </a:t>
            </a:r>
            <a:r>
              <a:rPr lang="ru-RU" sz="1600" i="1" dirty="0" smtClean="0">
                <a:solidFill>
                  <a:prstClr val="black"/>
                </a:solidFill>
              </a:rPr>
              <a:t>-150 коек, </a:t>
            </a:r>
            <a:r>
              <a:rPr lang="ru-RU" sz="1600" i="1" dirty="0">
                <a:solidFill>
                  <a:prstClr val="black"/>
                </a:solidFill>
              </a:rPr>
              <a:t>амбулаторно-поликлиническая сеть – </a:t>
            </a:r>
            <a:r>
              <a:rPr lang="ru-RU" sz="1600" i="1" dirty="0" smtClean="0">
                <a:solidFill>
                  <a:prstClr val="black"/>
                </a:solidFill>
              </a:rPr>
              <a:t>1135 </a:t>
            </a:r>
            <a:r>
              <a:rPr lang="ru-RU" sz="1600" i="1" dirty="0" err="1">
                <a:solidFill>
                  <a:prstClr val="black"/>
                </a:solidFill>
              </a:rPr>
              <a:t>пос.в</a:t>
            </a:r>
            <a:r>
              <a:rPr lang="ru-RU" sz="1600" i="1" dirty="0">
                <a:solidFill>
                  <a:prstClr val="black"/>
                </a:solidFill>
              </a:rPr>
              <a:t> смену</a:t>
            </a:r>
          </a:p>
          <a:p>
            <a:r>
              <a:rPr lang="ru-RU" u="sng" dirty="0" smtClean="0"/>
              <a:t>ГБУЗ </a:t>
            </a:r>
            <a:r>
              <a:rPr lang="ru-RU" u="sng" dirty="0"/>
              <a:t>МО «Одинцовская станция скорой медицинской помощи</a:t>
            </a:r>
            <a:r>
              <a:rPr lang="ru-RU" u="sng" dirty="0" smtClean="0"/>
              <a:t>»</a:t>
            </a:r>
          </a:p>
          <a:p>
            <a:pPr lvl="0"/>
            <a:r>
              <a:rPr lang="ru-RU" sz="1600" i="1" dirty="0" smtClean="0">
                <a:solidFill>
                  <a:prstClr val="black"/>
                </a:solidFill>
              </a:rPr>
              <a:t>350 Вызов за смену</a:t>
            </a:r>
            <a:endParaRPr lang="ru-RU" sz="1600" i="1" dirty="0">
              <a:solidFill>
                <a:prstClr val="black"/>
              </a:solidFill>
            </a:endParaRPr>
          </a:p>
          <a:p>
            <a:r>
              <a:rPr lang="ru-RU" u="sng" dirty="0" smtClean="0"/>
              <a:t>ГБУЗ </a:t>
            </a:r>
            <a:r>
              <a:rPr lang="ru-RU" u="sng" dirty="0"/>
              <a:t>МО «Одинцовская центральная районная больница</a:t>
            </a:r>
            <a:r>
              <a:rPr lang="ru-RU" u="sng" dirty="0" smtClean="0"/>
              <a:t>»</a:t>
            </a:r>
          </a:p>
          <a:p>
            <a:pPr lvl="0"/>
            <a:r>
              <a:rPr lang="ru-RU" sz="1600" i="1" dirty="0">
                <a:solidFill>
                  <a:prstClr val="black"/>
                </a:solidFill>
              </a:rPr>
              <a:t>Круглосуточный стационар </a:t>
            </a:r>
            <a:r>
              <a:rPr lang="ru-RU" sz="1600" i="1" dirty="0" smtClean="0">
                <a:solidFill>
                  <a:prstClr val="black"/>
                </a:solidFill>
              </a:rPr>
              <a:t>-755 коек, </a:t>
            </a:r>
            <a:r>
              <a:rPr lang="ru-RU" sz="1600" i="1" dirty="0">
                <a:solidFill>
                  <a:prstClr val="black"/>
                </a:solidFill>
              </a:rPr>
              <a:t>амбулаторно-поликлиническая сеть </a:t>
            </a:r>
            <a:r>
              <a:rPr lang="ru-RU" sz="1600" i="1" dirty="0" smtClean="0">
                <a:solidFill>
                  <a:prstClr val="black"/>
                </a:solidFill>
              </a:rPr>
              <a:t>–2340 </a:t>
            </a:r>
            <a:r>
              <a:rPr lang="ru-RU" sz="1600" i="1" dirty="0" err="1">
                <a:solidFill>
                  <a:prstClr val="black"/>
                </a:solidFill>
              </a:rPr>
              <a:t>пос.в</a:t>
            </a:r>
            <a:r>
              <a:rPr lang="ru-RU" sz="1600" i="1" dirty="0">
                <a:solidFill>
                  <a:prstClr val="black"/>
                </a:solidFill>
              </a:rPr>
              <a:t> смену</a:t>
            </a:r>
          </a:p>
          <a:p>
            <a:r>
              <a:rPr lang="ru-RU" u="sng" dirty="0" smtClean="0"/>
              <a:t>ГБУЗ </a:t>
            </a:r>
            <a:r>
              <a:rPr lang="ru-RU" u="sng" dirty="0"/>
              <a:t>МО «Одинцовский противотуберкулезный диспансер</a:t>
            </a:r>
            <a:r>
              <a:rPr lang="ru-RU" u="sng" dirty="0" smtClean="0"/>
              <a:t>»</a:t>
            </a:r>
          </a:p>
          <a:p>
            <a:pPr lvl="0"/>
            <a:r>
              <a:rPr lang="ru-RU" sz="1600" i="1" dirty="0" smtClean="0">
                <a:solidFill>
                  <a:prstClr val="black"/>
                </a:solidFill>
              </a:rPr>
              <a:t>Амбулаторно-поликлиническая </a:t>
            </a:r>
            <a:r>
              <a:rPr lang="ru-RU" sz="1600" i="1" dirty="0">
                <a:solidFill>
                  <a:prstClr val="black"/>
                </a:solidFill>
              </a:rPr>
              <a:t>сеть – </a:t>
            </a:r>
            <a:r>
              <a:rPr lang="ru-RU" sz="1600" i="1" dirty="0" smtClean="0">
                <a:solidFill>
                  <a:prstClr val="black"/>
                </a:solidFill>
              </a:rPr>
              <a:t>120 </a:t>
            </a:r>
            <a:r>
              <a:rPr lang="ru-RU" sz="1600" i="1" dirty="0" err="1">
                <a:solidFill>
                  <a:prstClr val="black"/>
                </a:solidFill>
              </a:rPr>
              <a:t>пос.в</a:t>
            </a:r>
            <a:r>
              <a:rPr lang="ru-RU" sz="1600" i="1" dirty="0">
                <a:solidFill>
                  <a:prstClr val="black"/>
                </a:solidFill>
              </a:rPr>
              <a:t> смену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827584" y="476672"/>
            <a:ext cx="6726329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600" b="1" u="sng" dirty="0" smtClean="0">
                <a:solidFill>
                  <a:schemeClr val="tx2"/>
                </a:solidFill>
              </a:rPr>
              <a:t>Сеть учреждений здравоохранения </a:t>
            </a:r>
          </a:p>
          <a:p>
            <a:pPr algn="ctr"/>
            <a:r>
              <a:rPr lang="ru-RU" sz="2600" b="1" u="sng" dirty="0" smtClean="0">
                <a:solidFill>
                  <a:schemeClr val="tx2"/>
                </a:solidFill>
              </a:rPr>
              <a:t>Одинцовского муниципального района</a:t>
            </a:r>
            <a:endParaRPr lang="ru-RU" sz="2600" b="1" u="sng" dirty="0">
              <a:solidFill>
                <a:schemeClr val="tx2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79009"/>
            <a:ext cx="691197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861048"/>
            <a:ext cx="3922201" cy="260784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3719" y="3861048"/>
            <a:ext cx="3911772" cy="260091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553913" y="1772816"/>
            <a:ext cx="13385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ГБУЗ МО «РБ№3»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245967" y="3480809"/>
            <a:ext cx="5624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ГБУЗ МО «Ершовская амбулатория»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35859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8" y="0"/>
            <a:ext cx="4349888" cy="326676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17423"/>
            <a:ext cx="5184577" cy="346796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823" y="116632"/>
            <a:ext cx="4769723" cy="476972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823" y="3630307"/>
            <a:ext cx="4853673" cy="3227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8398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720410" y="548680"/>
            <a:ext cx="13385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ГБУЗ МО «ССМП»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14489" y="3741007"/>
            <a:ext cx="5624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ГБУЗ МО «Районная больница №2»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3" y="1195011"/>
            <a:ext cx="4564380" cy="252984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1883" y="1195011"/>
            <a:ext cx="4264794" cy="3198596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16016" y="622429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ГБУЗ МО «Голицынская поликлиника»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617" y="4202907"/>
            <a:ext cx="4432266" cy="25324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1883" y="4393606"/>
            <a:ext cx="4283998" cy="234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4678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1412776"/>
            <a:ext cx="6172200" cy="144016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Одинцовский район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dirty="0" smtClean="0"/>
              <a:t>Приглашает Вас жить и работать вместе с нами!</a:t>
            </a:r>
          </a:p>
          <a:p>
            <a:pPr algn="ctr"/>
            <a:r>
              <a:rPr lang="ru-RU" sz="3600" dirty="0" smtClean="0"/>
              <a:t>Спасибо за внимание!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866387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498</TotalTime>
  <Words>644</Words>
  <Application>Microsoft Office PowerPoint</Application>
  <PresentationFormat>Экран (4:3)</PresentationFormat>
  <Paragraphs>72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Constantia</vt:lpstr>
      <vt:lpstr>Wingdings 2</vt:lpstr>
      <vt:lpstr>Поток</vt:lpstr>
      <vt:lpstr>ОДИНЦОВСКИЙ РАЙОН</vt:lpstr>
      <vt:lpstr>История города Одинцово</vt:lpstr>
      <vt:lpstr>Старая Смоленская дорога</vt:lpstr>
      <vt:lpstr>Презентация PowerPoint</vt:lpstr>
      <vt:lpstr>Как добраться до города Одинцово из Москвы? Город Одинцово находится в 7 км к западу от МКАД</vt:lpstr>
      <vt:lpstr>Спортивный парк отдыха имени Ларисы Лазутиной </vt:lpstr>
      <vt:lpstr>Образовательные учреждения г.Одинцово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Одинцовский район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Мой любимый город ОДИНЦОВО</dc:title>
  <dc:creator>Челогаева Елена Юрьевна</dc:creator>
  <cp:lastModifiedBy>user</cp:lastModifiedBy>
  <cp:revision>32</cp:revision>
  <cp:lastPrinted>2014-09-10T15:30:26Z</cp:lastPrinted>
  <dcterms:created xsi:type="dcterms:W3CDTF">2014-09-09T15:03:11Z</dcterms:created>
  <dcterms:modified xsi:type="dcterms:W3CDTF">2016-09-02T11:20:39Z</dcterms:modified>
</cp:coreProperties>
</file>